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7" r:id="rId7"/>
    <p:sldId id="269" r:id="rId8"/>
    <p:sldId id="266" r:id="rId9"/>
    <p:sldId id="264" r:id="rId10"/>
    <p:sldId id="260" r:id="rId11"/>
    <p:sldId id="261" r:id="rId12"/>
    <p:sldId id="265" r:id="rId13"/>
    <p:sldId id="262" r:id="rId14"/>
    <p:sldId id="278" r:id="rId15"/>
    <p:sldId id="270" r:id="rId16"/>
    <p:sldId id="279" r:id="rId17"/>
    <p:sldId id="271" r:id="rId18"/>
    <p:sldId id="280" r:id="rId19"/>
    <p:sldId id="272" r:id="rId20"/>
    <p:sldId id="273" r:id="rId21"/>
    <p:sldId id="274" r:id="rId22"/>
    <p:sldId id="276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93" autoAdjust="0"/>
    <p:restoredTop sz="94660"/>
  </p:normalViewPr>
  <p:slideViewPr>
    <p:cSldViewPr snapToGrid="0">
      <p:cViewPr>
        <p:scale>
          <a:sx n="82" d="100"/>
          <a:sy n="82" d="100"/>
        </p:scale>
        <p:origin x="320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87BB-D4EC-4D82-B262-2D7E23C4609C}" type="datetimeFigureOut">
              <a:rPr lang="nl-NL" smtClean="0"/>
              <a:t>30-08-2020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5288-6F1B-4785-87A8-8168F566D8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5146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87BB-D4EC-4D82-B262-2D7E23C4609C}" type="datetimeFigureOut">
              <a:rPr lang="nl-NL" smtClean="0"/>
              <a:t>30-08-2020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5288-6F1B-4785-87A8-8168F566D8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4854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87BB-D4EC-4D82-B262-2D7E23C4609C}" type="datetimeFigureOut">
              <a:rPr lang="nl-NL" smtClean="0"/>
              <a:t>30-08-2020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5288-6F1B-4785-87A8-8168F566D8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1705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87BB-D4EC-4D82-B262-2D7E23C4609C}" type="datetimeFigureOut">
              <a:rPr lang="nl-NL" smtClean="0"/>
              <a:t>30-08-2020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5288-6F1B-4785-87A8-8168F566D8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5007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87BB-D4EC-4D82-B262-2D7E23C4609C}" type="datetimeFigureOut">
              <a:rPr lang="nl-NL" smtClean="0"/>
              <a:t>30-08-2020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5288-6F1B-4785-87A8-8168F566D8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9505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87BB-D4EC-4D82-B262-2D7E23C4609C}" type="datetimeFigureOut">
              <a:rPr lang="nl-NL" smtClean="0"/>
              <a:t>30-08-2020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5288-6F1B-4785-87A8-8168F566D8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8898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87BB-D4EC-4D82-B262-2D7E23C4609C}" type="datetimeFigureOut">
              <a:rPr lang="nl-NL" smtClean="0"/>
              <a:t>30-08-2020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5288-6F1B-4785-87A8-8168F566D8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5485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87BB-D4EC-4D82-B262-2D7E23C4609C}" type="datetimeFigureOut">
              <a:rPr lang="nl-NL" smtClean="0"/>
              <a:t>30-08-2020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5288-6F1B-4785-87A8-8168F566D8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927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87BB-D4EC-4D82-B262-2D7E23C4609C}" type="datetimeFigureOut">
              <a:rPr lang="nl-NL" smtClean="0"/>
              <a:t>30-08-2020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5288-6F1B-4785-87A8-8168F566D8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0109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87BB-D4EC-4D82-B262-2D7E23C4609C}" type="datetimeFigureOut">
              <a:rPr lang="nl-NL" smtClean="0"/>
              <a:t>30-08-2020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5288-6F1B-4785-87A8-8168F566D8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2573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87BB-D4EC-4D82-B262-2D7E23C4609C}" type="datetimeFigureOut">
              <a:rPr lang="nl-NL" smtClean="0"/>
              <a:t>30-08-2020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5288-6F1B-4785-87A8-8168F566D8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4777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887BB-D4EC-4D82-B262-2D7E23C4609C}" type="datetimeFigureOut">
              <a:rPr lang="nl-NL" smtClean="0"/>
              <a:t>30-08-2020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E5288-6F1B-4785-87A8-8168F566D8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86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pedia.org/wiki/Rage_(hype)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oemenbureauholland.nl/artikel/groenbranche-trends-2021" TargetMode="External"/><Relationship Id="rId7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keuzedeel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nl-NL" sz="2200">
                <a:solidFill>
                  <a:srgbClr val="FFFFFF"/>
                </a:solidFill>
              </a:rPr>
              <a:t>Trends, conceptueel bloemwerk en marktinnovaties</a:t>
            </a:r>
          </a:p>
        </p:txBody>
      </p:sp>
    </p:spTree>
    <p:extLst>
      <p:ext uri="{BB962C8B-B14F-4D97-AF65-F5344CB8AC3E}">
        <p14:creationId xmlns:p14="http://schemas.microsoft.com/office/powerpoint/2010/main" val="1332139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867EAF-AE1D-4322-9DE8-383AE3F7B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" y="-4691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676238-7F95-4EEB-836A-7D2392787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6057" y="3121701"/>
            <a:ext cx="3658053" cy="17865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opdracht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D955F097-9604-4777-9D1E-BDFD6B0854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05551" y="-29665"/>
            <a:ext cx="5126354" cy="6857999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075619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	Dummy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63649" y="813683"/>
            <a:ext cx="5306084" cy="5230634"/>
          </a:xfrm>
        </p:spPr>
        <p:txBody>
          <a:bodyPr anchor="ctr">
            <a:normAutofit/>
          </a:bodyPr>
          <a:lstStyle/>
          <a:p>
            <a:r>
              <a:rPr lang="nl-NL" sz="2400" dirty="0">
                <a:solidFill>
                  <a:srgbClr val="000000"/>
                </a:solidFill>
              </a:rPr>
              <a:t>Verzameling van alle schetsen, ideeën, aantekeningen, inspiratiebronnen, praktijkopdrachten, ontwerpen  etc. </a:t>
            </a:r>
          </a:p>
          <a:p>
            <a:r>
              <a:rPr lang="nl-NL" sz="2400" dirty="0">
                <a:solidFill>
                  <a:srgbClr val="000000"/>
                </a:solidFill>
              </a:rPr>
              <a:t>Op persoonlijke manier</a:t>
            </a:r>
          </a:p>
          <a:p>
            <a:r>
              <a:rPr lang="nl-NL" sz="2400" dirty="0">
                <a:solidFill>
                  <a:srgbClr val="000000"/>
                </a:solidFill>
              </a:rPr>
              <a:t>Hoeft niet netjes te zijn</a:t>
            </a:r>
          </a:p>
          <a:p>
            <a:endParaRPr lang="nl-NL" sz="2400" dirty="0">
              <a:solidFill>
                <a:srgbClr val="000000"/>
              </a:solidFill>
            </a:endParaRPr>
          </a:p>
          <a:p>
            <a:r>
              <a:rPr lang="nl-NL" sz="2400" dirty="0">
                <a:solidFill>
                  <a:srgbClr val="000000"/>
                </a:solidFill>
              </a:rPr>
              <a:t>Zie voorbeelden (boek en dummy)</a:t>
            </a:r>
          </a:p>
          <a:p>
            <a:pPr marL="0" indent="0">
              <a:buNone/>
            </a:pPr>
            <a:endParaRPr lang="nl-NL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278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39944" y="-20305"/>
            <a:ext cx="6000750" cy="41719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3403" y="2616865"/>
            <a:ext cx="6358597" cy="424113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9185" y="113241"/>
            <a:ext cx="3160105" cy="237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46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l-NL" sz="3400" dirty="0">
                <a:solidFill>
                  <a:srgbClr val="FFFFFF"/>
                </a:solidFill>
              </a:rPr>
              <a:t>Folder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B8A5BA1-FA3B-6842-A247-C74CE9964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244" y="606487"/>
            <a:ext cx="6189086" cy="2894308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C77BD1EF-BAB5-D045-B90D-6826F67454C2}"/>
              </a:ext>
            </a:extLst>
          </p:cNvPr>
          <p:cNvSpPr txBox="1"/>
          <p:nvPr/>
        </p:nvSpPr>
        <p:spPr>
          <a:xfrm>
            <a:off x="5748244" y="3979068"/>
            <a:ext cx="5191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Een </a:t>
            </a:r>
            <a:r>
              <a:rPr lang="nl-NL" b="1" dirty="0"/>
              <a:t>folder</a:t>
            </a:r>
            <a:r>
              <a:rPr lang="nl-NL" dirty="0"/>
              <a:t> of </a:t>
            </a:r>
            <a:r>
              <a:rPr lang="nl-NL" b="1" dirty="0"/>
              <a:t>vouwblad</a:t>
            </a:r>
            <a:r>
              <a:rPr lang="nl-NL" dirty="0"/>
              <a:t> is drukwerk dat bestaat uit één A4 dat één of meer malen is gevouwen.  Het doel is reclame en is gratis</a:t>
            </a:r>
          </a:p>
        </p:txBody>
      </p:sp>
    </p:spTree>
    <p:extLst>
      <p:ext uri="{BB962C8B-B14F-4D97-AF65-F5344CB8AC3E}">
        <p14:creationId xmlns:p14="http://schemas.microsoft.com/office/powerpoint/2010/main" val="1298787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l-NL" sz="3400">
                <a:solidFill>
                  <a:srgbClr val="FFFFFF"/>
                </a:solidFill>
              </a:rPr>
              <a:t>Catalogus/brochure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82111" y="1204821"/>
            <a:ext cx="5306084" cy="5230634"/>
          </a:xfrm>
        </p:spPr>
        <p:txBody>
          <a:bodyPr anchor="ctr">
            <a:normAutofit/>
          </a:bodyPr>
          <a:lstStyle/>
          <a:p>
            <a:r>
              <a:rPr lang="nl-NL" sz="2400" dirty="0">
                <a:solidFill>
                  <a:srgbClr val="000000"/>
                </a:solidFill>
              </a:rPr>
              <a:t>Nette uitvoering van de opdracht (voor de klant)</a:t>
            </a:r>
          </a:p>
          <a:p>
            <a:endParaRPr lang="nl-NL" sz="2400" dirty="0">
              <a:solidFill>
                <a:srgbClr val="000000"/>
              </a:solidFill>
            </a:endParaRPr>
          </a:p>
          <a:p>
            <a:pPr lvl="1"/>
            <a:r>
              <a:rPr lang="nl-NL" dirty="0">
                <a:solidFill>
                  <a:srgbClr val="000000"/>
                </a:solidFill>
              </a:rPr>
              <a:t>Doelgroep</a:t>
            </a:r>
          </a:p>
          <a:p>
            <a:pPr lvl="1"/>
            <a:r>
              <a:rPr lang="nl-NL" dirty="0">
                <a:solidFill>
                  <a:srgbClr val="000000"/>
                </a:solidFill>
              </a:rPr>
              <a:t>Interieur met het product er in verwerkt</a:t>
            </a:r>
          </a:p>
          <a:p>
            <a:pPr lvl="1"/>
            <a:r>
              <a:rPr lang="nl-NL" dirty="0">
                <a:solidFill>
                  <a:srgbClr val="000000"/>
                </a:solidFill>
              </a:rPr>
              <a:t>Definitief ontwerp (klantgericht gevisualiseerd)</a:t>
            </a:r>
          </a:p>
          <a:p>
            <a:pPr lvl="1"/>
            <a:r>
              <a:rPr lang="nl-NL" dirty="0">
                <a:solidFill>
                  <a:srgbClr val="000000"/>
                </a:solidFill>
              </a:rPr>
              <a:t>Folder</a:t>
            </a:r>
          </a:p>
          <a:p>
            <a:pPr marL="457200" lvl="1" indent="0">
              <a:buNone/>
            </a:pPr>
            <a:endParaRPr lang="nl-NL" dirty="0">
              <a:solidFill>
                <a:srgbClr val="000000"/>
              </a:solidFill>
            </a:endParaRPr>
          </a:p>
          <a:p>
            <a:pPr lvl="1"/>
            <a:endParaRPr lang="nl-NL" dirty="0">
              <a:solidFill>
                <a:srgbClr val="000000"/>
              </a:solidFill>
            </a:endParaRPr>
          </a:p>
          <a:p>
            <a:endParaRPr lang="nl-NL" sz="2400" dirty="0">
              <a:solidFill>
                <a:srgbClr val="000000"/>
              </a:solidFill>
            </a:endParaRPr>
          </a:p>
          <a:p>
            <a:endParaRPr lang="nl-NL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09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Catalogus/brochure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4656" y="1491175"/>
            <a:ext cx="7896799" cy="468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78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0E6ADD4-74E9-8A49-98EA-7E70C486C545}"/>
              </a:ext>
            </a:extLst>
          </p:cNvPr>
          <p:cNvSpPr txBox="1"/>
          <p:nvPr/>
        </p:nvSpPr>
        <p:spPr>
          <a:xfrm>
            <a:off x="1627322" y="464949"/>
            <a:ext cx="3267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/>
              <a:t>Opdracht in de les</a:t>
            </a:r>
          </a:p>
        </p:txBody>
      </p:sp>
    </p:spTree>
    <p:extLst>
      <p:ext uri="{BB962C8B-B14F-4D97-AF65-F5344CB8AC3E}">
        <p14:creationId xmlns:p14="http://schemas.microsoft.com/office/powerpoint/2010/main" val="2035345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0100" y="2037134"/>
            <a:ext cx="3669161" cy="276009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Interieur </a:t>
            </a:r>
            <a:r>
              <a:rPr lang="nl-NL" dirty="0" err="1">
                <a:solidFill>
                  <a:srgbClr val="FFFFFF"/>
                </a:solidFill>
              </a:rPr>
              <a:t>moodboard</a:t>
            </a:r>
            <a:r>
              <a:rPr lang="nl-NL" dirty="0">
                <a:solidFill>
                  <a:srgbClr val="FFFFFF"/>
                </a:solidFill>
              </a:rPr>
              <a:t> doelgroep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82111" y="1158327"/>
            <a:ext cx="5306084" cy="5230634"/>
          </a:xfrm>
        </p:spPr>
        <p:txBody>
          <a:bodyPr anchor="ctr">
            <a:normAutofit/>
          </a:bodyPr>
          <a:lstStyle/>
          <a:p>
            <a:r>
              <a:rPr lang="nl-NL" sz="2400" dirty="0">
                <a:solidFill>
                  <a:srgbClr val="000000"/>
                </a:solidFill>
              </a:rPr>
              <a:t>Je krijgt per groepje een interieur.</a:t>
            </a:r>
          </a:p>
          <a:p>
            <a:r>
              <a:rPr lang="nl-NL" sz="2400" dirty="0">
                <a:solidFill>
                  <a:srgbClr val="000000"/>
                </a:solidFill>
              </a:rPr>
              <a:t>Met jouw groepje maak je een bijpassend sfeerkaartje op ansichtkaartformaat</a:t>
            </a:r>
          </a:p>
          <a:p>
            <a:pPr lvl="1"/>
            <a:r>
              <a:rPr lang="nl-NL" dirty="0">
                <a:solidFill>
                  <a:srgbClr val="000000"/>
                </a:solidFill>
              </a:rPr>
              <a:t>Materialen</a:t>
            </a:r>
          </a:p>
          <a:p>
            <a:pPr lvl="1"/>
            <a:r>
              <a:rPr lang="nl-NL" dirty="0">
                <a:solidFill>
                  <a:srgbClr val="000000"/>
                </a:solidFill>
              </a:rPr>
              <a:t>Producten</a:t>
            </a:r>
          </a:p>
          <a:p>
            <a:pPr lvl="1"/>
            <a:r>
              <a:rPr lang="nl-NL" dirty="0">
                <a:solidFill>
                  <a:srgbClr val="000000"/>
                </a:solidFill>
              </a:rPr>
              <a:t>Kleuren</a:t>
            </a:r>
          </a:p>
          <a:p>
            <a:pPr lvl="1"/>
            <a:r>
              <a:rPr lang="nl-NL" dirty="0">
                <a:solidFill>
                  <a:srgbClr val="000000"/>
                </a:solidFill>
              </a:rPr>
              <a:t>Persoon</a:t>
            </a:r>
          </a:p>
          <a:p>
            <a:pPr lvl="1"/>
            <a:r>
              <a:rPr lang="nl-NL" dirty="0">
                <a:solidFill>
                  <a:srgbClr val="000000"/>
                </a:solidFill>
              </a:rPr>
              <a:t>Huisdier </a:t>
            </a:r>
          </a:p>
          <a:p>
            <a:r>
              <a:rPr lang="nl-NL" sz="2400" dirty="0">
                <a:solidFill>
                  <a:srgbClr val="000000"/>
                </a:solidFill>
              </a:rPr>
              <a:t>Presenteer het aan de klas (in Teams) en kopieer het voor jezelf. </a:t>
            </a:r>
          </a:p>
          <a:p>
            <a:r>
              <a:rPr lang="nl-NL" sz="2400" dirty="0">
                <a:solidFill>
                  <a:srgbClr val="000000"/>
                </a:solidFill>
              </a:rPr>
              <a:t>Verwerk deze opdracht in je dummy.</a:t>
            </a:r>
          </a:p>
          <a:p>
            <a:pPr lvl="1"/>
            <a:endParaRPr lang="nl-NL" dirty="0">
              <a:solidFill>
                <a:srgbClr val="000000"/>
              </a:solidFill>
            </a:endParaRPr>
          </a:p>
          <a:p>
            <a:pPr lvl="1"/>
            <a:endParaRPr lang="nl-NL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nl-NL" dirty="0">
              <a:solidFill>
                <a:srgbClr val="000000"/>
              </a:solidFill>
            </a:endParaRPr>
          </a:p>
          <a:p>
            <a:pPr lvl="1"/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667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44F82C4-84AC-7B4B-AD5C-645B787B82B5}"/>
              </a:ext>
            </a:extLst>
          </p:cNvPr>
          <p:cNvSpPr txBox="1"/>
          <p:nvPr/>
        </p:nvSpPr>
        <p:spPr>
          <a:xfrm>
            <a:off x="2061274" y="2169763"/>
            <a:ext cx="4417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Huiswerkopdracht</a:t>
            </a:r>
          </a:p>
        </p:txBody>
      </p:sp>
    </p:spTree>
    <p:extLst>
      <p:ext uri="{BB962C8B-B14F-4D97-AF65-F5344CB8AC3E}">
        <p14:creationId xmlns:p14="http://schemas.microsoft.com/office/powerpoint/2010/main" val="2527410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Eigen interieurs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nl-NL" sz="2400" dirty="0">
                <a:solidFill>
                  <a:srgbClr val="000000"/>
                </a:solidFill>
              </a:rPr>
              <a:t>Zoek nog 2 interieurs (variatie)</a:t>
            </a:r>
          </a:p>
          <a:p>
            <a:r>
              <a:rPr lang="nl-NL" sz="2400" dirty="0">
                <a:solidFill>
                  <a:srgbClr val="000000"/>
                </a:solidFill>
              </a:rPr>
              <a:t>Maak per interieur een bijpassend sfeerkaartje op ansichtkaartformaat</a:t>
            </a:r>
          </a:p>
          <a:p>
            <a:pPr lvl="1"/>
            <a:r>
              <a:rPr lang="nl-NL" dirty="0">
                <a:solidFill>
                  <a:srgbClr val="000000"/>
                </a:solidFill>
              </a:rPr>
              <a:t>Materialen</a:t>
            </a:r>
          </a:p>
          <a:p>
            <a:pPr lvl="1"/>
            <a:r>
              <a:rPr lang="nl-NL" dirty="0">
                <a:solidFill>
                  <a:srgbClr val="000000"/>
                </a:solidFill>
              </a:rPr>
              <a:t>Producten</a:t>
            </a:r>
          </a:p>
          <a:p>
            <a:pPr lvl="1"/>
            <a:r>
              <a:rPr lang="nl-NL" dirty="0">
                <a:solidFill>
                  <a:srgbClr val="000000"/>
                </a:solidFill>
              </a:rPr>
              <a:t>Kleuren</a:t>
            </a:r>
          </a:p>
          <a:p>
            <a:pPr lvl="1"/>
            <a:r>
              <a:rPr lang="nl-NL" dirty="0">
                <a:solidFill>
                  <a:srgbClr val="000000"/>
                </a:solidFill>
              </a:rPr>
              <a:t>Persoon</a:t>
            </a:r>
          </a:p>
          <a:p>
            <a:pPr lvl="1"/>
            <a:r>
              <a:rPr lang="nl-NL" dirty="0">
                <a:solidFill>
                  <a:srgbClr val="000000"/>
                </a:solidFill>
              </a:rPr>
              <a:t>Huisdier </a:t>
            </a:r>
          </a:p>
          <a:p>
            <a:r>
              <a:rPr lang="nl-NL" sz="2400" dirty="0">
                <a:solidFill>
                  <a:srgbClr val="000000"/>
                </a:solidFill>
              </a:rPr>
              <a:t> Ook dit verwerk je in je Dummy</a:t>
            </a:r>
          </a:p>
          <a:p>
            <a:endParaRPr lang="nl-NL" sz="2400" dirty="0">
              <a:solidFill>
                <a:srgbClr val="000000"/>
              </a:solidFill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D81D001-4BAA-F346-A713-82DC76E7F57C}"/>
              </a:ext>
            </a:extLst>
          </p:cNvPr>
          <p:cNvSpPr txBox="1"/>
          <p:nvPr/>
        </p:nvSpPr>
        <p:spPr>
          <a:xfrm>
            <a:off x="640079" y="1363851"/>
            <a:ext cx="1309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Opdracht 1:</a:t>
            </a:r>
          </a:p>
        </p:txBody>
      </p:sp>
    </p:spTree>
    <p:extLst>
      <p:ext uri="{BB962C8B-B14F-4D97-AF65-F5344CB8AC3E}">
        <p14:creationId xmlns:p14="http://schemas.microsoft.com/office/powerpoint/2010/main" val="3362260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Uitleg keuzedeel onderwerpen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nl-NL" sz="2400" dirty="0">
                <a:solidFill>
                  <a:srgbClr val="000000"/>
                </a:solidFill>
              </a:rPr>
              <a:t>Dagindeling en zelfwerkzaamheid</a:t>
            </a:r>
          </a:p>
          <a:p>
            <a:r>
              <a:rPr lang="nl-NL" sz="2400" dirty="0">
                <a:solidFill>
                  <a:srgbClr val="000000"/>
                </a:solidFill>
              </a:rPr>
              <a:t>Bundel</a:t>
            </a:r>
          </a:p>
          <a:p>
            <a:r>
              <a:rPr lang="nl-NL" sz="2400" dirty="0">
                <a:solidFill>
                  <a:srgbClr val="000000"/>
                </a:solidFill>
              </a:rPr>
              <a:t>Trends</a:t>
            </a:r>
          </a:p>
          <a:p>
            <a:r>
              <a:rPr lang="nl-NL" sz="2400" dirty="0">
                <a:solidFill>
                  <a:srgbClr val="000000"/>
                </a:solidFill>
              </a:rPr>
              <a:t>Marktinnovatie </a:t>
            </a:r>
          </a:p>
          <a:p>
            <a:r>
              <a:rPr lang="nl-NL" sz="2400" dirty="0">
                <a:solidFill>
                  <a:srgbClr val="000000"/>
                </a:solidFill>
              </a:rPr>
              <a:t>Opdracht</a:t>
            </a:r>
          </a:p>
          <a:p>
            <a:pPr lvl="1"/>
            <a:r>
              <a:rPr lang="nl-NL" dirty="0">
                <a:solidFill>
                  <a:srgbClr val="000000"/>
                </a:solidFill>
              </a:rPr>
              <a:t>Op te leveren producten</a:t>
            </a:r>
          </a:p>
          <a:p>
            <a:pPr lvl="2"/>
            <a:r>
              <a:rPr lang="nl-NL" sz="2400" dirty="0">
                <a:solidFill>
                  <a:srgbClr val="000000"/>
                </a:solidFill>
              </a:rPr>
              <a:t>Zitmeubel met toevoeging van vaas of pot</a:t>
            </a:r>
          </a:p>
          <a:p>
            <a:pPr lvl="2"/>
            <a:r>
              <a:rPr lang="nl-NL" sz="2400" dirty="0">
                <a:solidFill>
                  <a:srgbClr val="000000"/>
                </a:solidFill>
              </a:rPr>
              <a:t>Dummy</a:t>
            </a:r>
          </a:p>
          <a:p>
            <a:pPr lvl="2"/>
            <a:r>
              <a:rPr lang="nl-NL" sz="2400" dirty="0">
                <a:solidFill>
                  <a:srgbClr val="000000"/>
                </a:solidFill>
              </a:rPr>
              <a:t>Catalogus</a:t>
            </a:r>
          </a:p>
          <a:p>
            <a:pPr lvl="2"/>
            <a:r>
              <a:rPr lang="nl-NL" sz="2400" dirty="0">
                <a:solidFill>
                  <a:srgbClr val="000000"/>
                </a:solidFill>
              </a:rPr>
              <a:t>Folder</a:t>
            </a:r>
          </a:p>
          <a:p>
            <a:pPr lvl="2"/>
            <a:endParaRPr lang="nl-NL" sz="2400" dirty="0">
              <a:solidFill>
                <a:srgbClr val="000000"/>
              </a:solidFill>
            </a:endParaRPr>
          </a:p>
          <a:p>
            <a:pPr lvl="1"/>
            <a:endParaRPr lang="nl-NL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99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l-NL" sz="3700">
                <a:solidFill>
                  <a:srgbClr val="FFFFFF"/>
                </a:solidFill>
              </a:rPr>
              <a:t>Huiswerkopdracht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nl-NL" sz="2400" dirty="0">
                <a:solidFill>
                  <a:srgbClr val="000000"/>
                </a:solidFill>
              </a:rPr>
              <a:t>Zoek afbeeldingen van zitmeubels met </a:t>
            </a:r>
            <a:r>
              <a:rPr lang="nl-NL" sz="2400" u="sng" dirty="0">
                <a:solidFill>
                  <a:schemeClr val="accent6"/>
                </a:solidFill>
              </a:rPr>
              <a:t>de natuur als inspiratiebron</a:t>
            </a:r>
          </a:p>
          <a:p>
            <a:r>
              <a:rPr lang="nl-NL" sz="2400" dirty="0">
                <a:solidFill>
                  <a:srgbClr val="000000"/>
                </a:solidFill>
              </a:rPr>
              <a:t>Zoek afbeeldingen van manieren van zitten</a:t>
            </a:r>
          </a:p>
          <a:p>
            <a:r>
              <a:rPr lang="nl-NL" sz="2400" dirty="0">
                <a:solidFill>
                  <a:srgbClr val="000000"/>
                </a:solidFill>
              </a:rPr>
              <a:t>Verwerk ze in je dummy</a:t>
            </a:r>
          </a:p>
          <a:p>
            <a:endParaRPr lang="nl-NL" sz="2400" dirty="0">
              <a:solidFill>
                <a:srgbClr val="000000"/>
              </a:solidFill>
            </a:endParaRPr>
          </a:p>
          <a:p>
            <a:r>
              <a:rPr lang="nl-NL" sz="2400" dirty="0">
                <a:solidFill>
                  <a:srgbClr val="000000"/>
                </a:solidFill>
              </a:rPr>
              <a:t>Denk aan: </a:t>
            </a:r>
          </a:p>
          <a:p>
            <a:pPr lvl="1"/>
            <a:r>
              <a:rPr lang="nl-NL" dirty="0">
                <a:solidFill>
                  <a:srgbClr val="000000"/>
                </a:solidFill>
              </a:rPr>
              <a:t>Stoelen, banken, krukjes, poefs, zitzakken, </a:t>
            </a:r>
            <a:r>
              <a:rPr lang="nl-NL" dirty="0" err="1">
                <a:solidFill>
                  <a:srgbClr val="000000"/>
                </a:solidFill>
              </a:rPr>
              <a:t>enz</a:t>
            </a:r>
            <a:r>
              <a:rPr lang="nl-NL" dirty="0">
                <a:solidFill>
                  <a:srgbClr val="000000"/>
                </a:solidFill>
              </a:rPr>
              <a:t>…</a:t>
            </a:r>
          </a:p>
          <a:p>
            <a:pPr marL="457200" lvl="1" indent="0">
              <a:buNone/>
            </a:pPr>
            <a:endParaRPr lang="nl-NL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nl-NL" dirty="0">
              <a:solidFill>
                <a:srgbClr val="000000"/>
              </a:solidFill>
            </a:endParaRPr>
          </a:p>
          <a:p>
            <a:pPr lvl="1"/>
            <a:endParaRPr lang="nl-NL" dirty="0">
              <a:solidFill>
                <a:srgbClr val="000000"/>
              </a:solidFill>
            </a:endParaRPr>
          </a:p>
          <a:p>
            <a:endParaRPr lang="nl-NL" sz="2400" dirty="0">
              <a:solidFill>
                <a:srgbClr val="000000"/>
              </a:solidFill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DC5C823-09A0-5C40-A296-F18D7274A233}"/>
              </a:ext>
            </a:extLst>
          </p:cNvPr>
          <p:cNvSpPr txBox="1"/>
          <p:nvPr/>
        </p:nvSpPr>
        <p:spPr>
          <a:xfrm>
            <a:off x="640079" y="1332854"/>
            <a:ext cx="124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Opdracht 2</a:t>
            </a:r>
          </a:p>
        </p:txBody>
      </p:sp>
    </p:spTree>
    <p:extLst>
      <p:ext uri="{BB962C8B-B14F-4D97-AF65-F5344CB8AC3E}">
        <p14:creationId xmlns:p14="http://schemas.microsoft.com/office/powerpoint/2010/main" val="3467094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Voorbeelden ter inspiratie</a:t>
            </a:r>
          </a:p>
        </p:txBody>
      </p:sp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C7BFEDEA-6EB8-414E-8B9C-C3EF45188F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56111" y="601663"/>
            <a:ext cx="3204629" cy="523081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4B45A114-5FA3-4563-8891-688F6EA0F7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5425" y="762000"/>
            <a:ext cx="2210686" cy="221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249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Manieren van zitten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025E02A-DA6B-472A-BD5E-453952D2B5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17398" y="401724"/>
            <a:ext cx="3388244" cy="225472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75928E2-60DF-406D-AF40-9B211AAAA1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4357" y="3585034"/>
            <a:ext cx="4032837" cy="302073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DA48E42-60BE-4DED-BF66-8216D559E2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1378" y="428343"/>
            <a:ext cx="2209800" cy="206692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AB4E058-26F0-410B-9ADD-6E1D8A4A7E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693996" y="2764934"/>
            <a:ext cx="2371201" cy="345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19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l-NL" sz="3700">
                <a:solidFill>
                  <a:srgbClr val="FFFFFF"/>
                </a:solidFill>
              </a:rPr>
              <a:t>Dagindeling en zelfwerkzaamheid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nl-NL" sz="2400">
                <a:solidFill>
                  <a:srgbClr val="000000"/>
                </a:solidFill>
              </a:rPr>
              <a:t>5 uur theorie /  praktijk</a:t>
            </a:r>
          </a:p>
          <a:p>
            <a:r>
              <a:rPr lang="nl-NL" sz="2400">
                <a:solidFill>
                  <a:srgbClr val="000000"/>
                </a:solidFill>
              </a:rPr>
              <a:t>Aantal uren op het rooster voor zelfwerkzaamheid</a:t>
            </a:r>
          </a:p>
        </p:txBody>
      </p:sp>
    </p:spTree>
    <p:extLst>
      <p:ext uri="{BB962C8B-B14F-4D97-AF65-F5344CB8AC3E}">
        <p14:creationId xmlns:p14="http://schemas.microsoft.com/office/powerpoint/2010/main" val="2796456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Bundel</a:t>
            </a:r>
            <a:br>
              <a:rPr lang="nl-NL">
                <a:solidFill>
                  <a:srgbClr val="FFFFFF"/>
                </a:solidFill>
              </a:rPr>
            </a:br>
            <a:endParaRPr lang="nl-NL">
              <a:solidFill>
                <a:srgbClr val="FFFF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nl-NL" sz="2400">
                <a:solidFill>
                  <a:srgbClr val="000000"/>
                </a:solidFill>
              </a:rPr>
              <a:t>Bundel samen doornemen</a:t>
            </a:r>
          </a:p>
          <a:p>
            <a:r>
              <a:rPr lang="nl-NL" sz="2400">
                <a:solidFill>
                  <a:srgbClr val="000000"/>
                </a:solidFill>
              </a:rPr>
              <a:t>Voorwaarden </a:t>
            </a:r>
          </a:p>
          <a:p>
            <a:r>
              <a:rPr lang="nl-NL" sz="2400">
                <a:solidFill>
                  <a:srgbClr val="000000"/>
                </a:solidFill>
              </a:rPr>
              <a:t>Aanwezigheid</a:t>
            </a:r>
          </a:p>
          <a:p>
            <a:endParaRPr lang="nl-NL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956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Trends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2400" dirty="0">
                <a:solidFill>
                  <a:srgbClr val="000000"/>
                </a:solidFill>
              </a:rPr>
              <a:t>Wat zijn trends?</a:t>
            </a:r>
          </a:p>
          <a:p>
            <a:pPr marL="0" indent="0">
              <a:buNone/>
            </a:pPr>
            <a:endParaRPr lang="nl-NL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2400" dirty="0">
                <a:solidFill>
                  <a:srgbClr val="000000"/>
                </a:solidFill>
              </a:rPr>
              <a:t>Wat zijn trends in de:</a:t>
            </a:r>
          </a:p>
          <a:p>
            <a:r>
              <a:rPr lang="nl-NL" sz="2400" dirty="0">
                <a:solidFill>
                  <a:srgbClr val="000000"/>
                </a:solidFill>
              </a:rPr>
              <a:t>Mode</a:t>
            </a:r>
          </a:p>
          <a:p>
            <a:r>
              <a:rPr lang="nl-NL" sz="2400" dirty="0">
                <a:solidFill>
                  <a:srgbClr val="000000"/>
                </a:solidFill>
              </a:rPr>
              <a:t>Interieur </a:t>
            </a:r>
          </a:p>
          <a:p>
            <a:r>
              <a:rPr lang="nl-NL" sz="2400" dirty="0">
                <a:solidFill>
                  <a:srgbClr val="000000"/>
                </a:solidFill>
              </a:rPr>
              <a:t>Bloemen en planten?</a:t>
            </a:r>
          </a:p>
          <a:p>
            <a:pPr marL="0" indent="0">
              <a:buNone/>
            </a:pPr>
            <a:endParaRPr lang="nl-NL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45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Definitie trend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nl-NL" sz="2400" dirty="0">
                <a:solidFill>
                  <a:srgbClr val="000000"/>
                </a:solidFill>
              </a:rPr>
              <a:t>Een </a:t>
            </a:r>
            <a:r>
              <a:rPr lang="nl-NL" sz="2400" b="1" dirty="0">
                <a:solidFill>
                  <a:srgbClr val="000000"/>
                </a:solidFill>
              </a:rPr>
              <a:t>trend</a:t>
            </a:r>
            <a:r>
              <a:rPr lang="nl-NL" sz="2400" dirty="0">
                <a:solidFill>
                  <a:srgbClr val="000000"/>
                </a:solidFill>
              </a:rPr>
              <a:t> is een ontwikkeling van een bepaalde richting op langere termijn. Trends worden vaak aangeven door modeontwerpers en kunnen  voortkomen uit een </a:t>
            </a:r>
            <a:r>
              <a:rPr lang="nl-NL" sz="2400" dirty="0">
                <a:solidFill>
                  <a:srgbClr val="000000"/>
                </a:solidFill>
                <a:hlinkClick r:id="rId3" tooltip="Rage (hype)"/>
              </a:rPr>
              <a:t>rage</a:t>
            </a:r>
            <a:r>
              <a:rPr lang="nl-NL" sz="2400" dirty="0">
                <a:solidFill>
                  <a:srgbClr val="000000"/>
                </a:solidFill>
              </a:rPr>
              <a:t> waar ontwerpers dan verder op inhaken. Een trend duurt langer dan een seizoen en is altijd van invloed op het komende </a:t>
            </a:r>
            <a:r>
              <a:rPr lang="nl-NL" sz="2400" dirty="0" err="1">
                <a:solidFill>
                  <a:srgbClr val="000000"/>
                </a:solidFill>
              </a:rPr>
              <a:t>seizoensbeeld</a:t>
            </a:r>
            <a:r>
              <a:rPr lang="nl-NL" sz="24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9475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867EAF-AE1D-4322-9DE8-383AE3F7B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" y="-4691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676238-7F95-4EEB-836A-7D2392787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6057" y="3121701"/>
            <a:ext cx="3658053" cy="2268446"/>
          </a:xfrm>
        </p:spPr>
        <p:txBody>
          <a:bodyPr vert="horz" lIns="91440" tIns="45720" rIns="91440" bIns="45720" rtlCol="0" anchor="t">
            <a:normAutofit/>
          </a:bodyPr>
          <a:lstStyle/>
          <a:p>
            <a:br>
              <a:rPr lang="en-US" sz="2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2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nl-NL" sz="2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https://www.bloemenbureauholland.nl/artikel/groenbranche-trends-2021</a:t>
            </a:r>
            <a:endParaRPr lang="en-US" sz="2100" kern="1200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26057" y="2032347"/>
            <a:ext cx="3658053" cy="955111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1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ADE1168-8464-DD49-9A34-A16AA16AC437}"/>
              </a:ext>
            </a:extLst>
          </p:cNvPr>
          <p:cNvSpPr txBox="1"/>
          <p:nvPr/>
        </p:nvSpPr>
        <p:spPr>
          <a:xfrm>
            <a:off x="924627" y="1514508"/>
            <a:ext cx="314592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Trends </a:t>
            </a:r>
            <a:r>
              <a:rPr lang="en-US" dirty="0" err="1">
                <a:solidFill>
                  <a:srgbClr val="FFFFFF"/>
                </a:solidFill>
              </a:rPr>
              <a:t>Bloemenbureau</a:t>
            </a:r>
            <a:r>
              <a:rPr lang="en-US" dirty="0">
                <a:solidFill>
                  <a:srgbClr val="FFFFFF"/>
                </a:solidFill>
              </a:rPr>
              <a:t> Holland</a:t>
            </a:r>
          </a:p>
          <a:p>
            <a:r>
              <a:rPr lang="en-US" dirty="0">
                <a:solidFill>
                  <a:srgbClr val="FFFFFF"/>
                </a:solidFill>
              </a:rPr>
              <a:t> (BBH )2021: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Human Touch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Balanced Biotope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Crazy Illusions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FFFFF"/>
                </a:solidFill>
              </a:rPr>
              <a:t>Recentered</a:t>
            </a:r>
            <a:r>
              <a:rPr lang="en-US" dirty="0">
                <a:solidFill>
                  <a:srgbClr val="FFFFFF"/>
                </a:solidFill>
              </a:rPr>
              <a:t> Stage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C854EDC-4733-D042-8199-A76A02F44B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936110"/>
            <a:ext cx="3657600" cy="24384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EAAD95B-022F-E448-B831-599CAE99C2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548283"/>
            <a:ext cx="3111500" cy="20701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2F51ADC8-606E-DA48-8DDA-70D83D8890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815" y="293433"/>
            <a:ext cx="2054051" cy="3081077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54AB40B8-2522-DA47-A20D-086ED6FC25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066" y="3460058"/>
            <a:ext cx="2105550" cy="315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15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Interieur- en modetrends 2021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595D9070-C0F8-2242-BEA6-443DFD4D45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690688"/>
            <a:ext cx="3311769" cy="4955910"/>
          </a:xfrm>
        </p:spPr>
      </p:pic>
      <p:pic>
        <p:nvPicPr>
          <p:cNvPr id="1026" name="Picture 2" descr="Kwetsbaarheid, symfonie, eerbied, plezier en genot: belangrijke modetrends voor lente/zomer 2021">
            <a:extLst>
              <a:ext uri="{FF2B5EF4-FFF2-40B4-BE49-F238E27FC236}">
                <a16:creationId xmlns:a16="http://schemas.microsoft.com/office/drawing/2014/main" id="{15EB7B26-28FD-3A41-976F-E5298C591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078" y="1690688"/>
            <a:ext cx="6115722" cy="379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244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l-NL" sz="4100">
                <a:solidFill>
                  <a:srgbClr val="FFFFFF"/>
                </a:solidFill>
              </a:rPr>
              <a:t>marktinnovaties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nl-NL" sz="2400" dirty="0">
                <a:solidFill>
                  <a:srgbClr val="000000"/>
                </a:solidFill>
              </a:rPr>
              <a:t>Wat is marktinnovatie?</a:t>
            </a:r>
          </a:p>
          <a:p>
            <a:pPr marL="0" indent="0">
              <a:buNone/>
            </a:pPr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58160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388</Words>
  <Application>Microsoft Macintosh PowerPoint</Application>
  <PresentationFormat>Breedbeeld</PresentationFormat>
  <Paragraphs>98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Kantoorthema</vt:lpstr>
      <vt:lpstr>keuzedeel</vt:lpstr>
      <vt:lpstr>Uitleg keuzedeel onderwerpen</vt:lpstr>
      <vt:lpstr>Dagindeling en zelfwerkzaamheid</vt:lpstr>
      <vt:lpstr>Bundel </vt:lpstr>
      <vt:lpstr>Trends</vt:lpstr>
      <vt:lpstr>Definitie trend</vt:lpstr>
      <vt:lpstr>   https://www.bloemenbureauholland.nl/artikel/groenbranche-trends-2021</vt:lpstr>
      <vt:lpstr>Interieur- en modetrends 2021</vt:lpstr>
      <vt:lpstr>marktinnovaties</vt:lpstr>
      <vt:lpstr>opdracht</vt:lpstr>
      <vt:lpstr> Dummy</vt:lpstr>
      <vt:lpstr>PowerPoint-presentatie</vt:lpstr>
      <vt:lpstr>Folder</vt:lpstr>
      <vt:lpstr>Catalogus/brochure</vt:lpstr>
      <vt:lpstr>Catalogus/brochure</vt:lpstr>
      <vt:lpstr>PowerPoint-presentatie</vt:lpstr>
      <vt:lpstr>Interieur moodboard doelgroep</vt:lpstr>
      <vt:lpstr>PowerPoint-presentatie</vt:lpstr>
      <vt:lpstr>Eigen interieurs</vt:lpstr>
      <vt:lpstr>Huiswerkopdracht </vt:lpstr>
      <vt:lpstr>Voorbeelden ter inspiratie</vt:lpstr>
      <vt:lpstr>Manieren van zitten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keuzedeel</dc:title>
  <dc:creator>Marij Verheugen</dc:creator>
  <cp:lastModifiedBy>Inge van Steen</cp:lastModifiedBy>
  <cp:revision>13</cp:revision>
  <dcterms:created xsi:type="dcterms:W3CDTF">2019-09-19T14:45:55Z</dcterms:created>
  <dcterms:modified xsi:type="dcterms:W3CDTF">2020-08-30T09:38:27Z</dcterms:modified>
</cp:coreProperties>
</file>